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437" r:id="rId3"/>
    <p:sldId id="477" r:id="rId4"/>
    <p:sldId id="478" r:id="rId5"/>
    <p:sldId id="479" r:id="rId6"/>
    <p:sldId id="480" r:id="rId7"/>
    <p:sldId id="481" r:id="rId8"/>
    <p:sldId id="482" r:id="rId9"/>
    <p:sldId id="483" r:id="rId10"/>
    <p:sldId id="484" r:id="rId11"/>
    <p:sldId id="485" r:id="rId12"/>
    <p:sldId id="264"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77"/>
            <p14:sldId id="478"/>
            <p14:sldId id="479"/>
            <p14:sldId id="480"/>
            <p14:sldId id="481"/>
            <p14:sldId id="482"/>
            <p14:sldId id="483"/>
            <p14:sldId id="484"/>
            <p14:sldId id="485"/>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28-Jan-24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12</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28-Jan-24</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28-Jan-24</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28-Jan-24</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28-Jan-24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a:t>
            </a:r>
            <a:r>
              <a:rPr lang="en-US" dirty="0" smtClean="0"/>
              <a:t>Software Engineering</a:t>
            </a:r>
            <a:br>
              <a:rPr lang="en-US" dirty="0" smtClean="0"/>
            </a:br>
            <a:r>
              <a:rPr lang="en-US" dirty="0" smtClean="0"/>
              <a:t>21UCA408</a:t>
            </a:r>
            <a:r>
              <a:rPr lang="en-US" dirty="0"/>
              <a:t> </a:t>
            </a:r>
            <a:r>
              <a:rPr lang="en-US" b="1" dirty="0" smtClean="0">
                <a:solidFill>
                  <a:srgbClr val="00B050"/>
                </a:solidFill>
              </a:rPr>
              <a:t/>
            </a:r>
            <a:br>
              <a:rPr lang="en-US" b="1" dirty="0" smtClean="0">
                <a:solidFill>
                  <a:srgbClr val="00B050"/>
                </a:solidFill>
              </a:rPr>
            </a:br>
            <a:r>
              <a:rPr lang="en-US" b="1" dirty="0" smtClean="0">
                <a:solidFill>
                  <a:srgbClr val="00B050"/>
                </a:solidFill>
              </a:rPr>
              <a:t>II BCA B</a:t>
            </a:r>
            <a:r>
              <a:rPr lang="en-US" b="1" dirty="0" smtClean="0">
                <a:solidFill>
                  <a:srgbClr val="C00000"/>
                </a:solidFill>
              </a:rPr>
              <a:t/>
            </a:r>
            <a:br>
              <a:rPr lang="en-US" b="1" dirty="0" smtClean="0">
                <a:solidFill>
                  <a:srgbClr val="C00000"/>
                </a:solidFill>
              </a:rPr>
            </a:br>
            <a:r>
              <a:rPr lang="en-US" b="1" dirty="0" smtClean="0">
                <a:solidFill>
                  <a:srgbClr val="C00000"/>
                </a:solidFill>
              </a:rPr>
              <a:t>UNIT II</a:t>
            </a:r>
            <a:br>
              <a:rPr lang="en-US" b="1" dirty="0" smtClean="0">
                <a:solidFill>
                  <a:srgbClr val="C00000"/>
                </a:solidFill>
              </a:rPr>
            </a:br>
            <a:r>
              <a:rPr lang="en-US" dirty="0"/>
              <a:t>Software Requirements </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28-Jan-24</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5262979"/>
          </a:xfrm>
          <a:prstGeom prst="rect">
            <a:avLst/>
          </a:prstGeom>
        </p:spPr>
        <p:txBody>
          <a:bodyPr wrap="square">
            <a:spAutoFit/>
          </a:bodyPr>
          <a:lstStyle/>
          <a:p>
            <a:r>
              <a:rPr lang="en-US" sz="2400" b="1" dirty="0"/>
              <a:t>Requirements gathering - </a:t>
            </a:r>
            <a:r>
              <a:rPr lang="en-US" sz="2400" dirty="0"/>
              <a:t>The developers discuss with the client and end users and know their expectations from the software.</a:t>
            </a:r>
          </a:p>
          <a:p>
            <a:r>
              <a:rPr lang="en-US" sz="2400" b="1" dirty="0"/>
              <a:t>Organizing Requirements - </a:t>
            </a:r>
            <a:r>
              <a:rPr lang="en-US" sz="2400" dirty="0"/>
              <a:t>The developers prioritize and arrange the requirements in order of importance, urgency and convenience.</a:t>
            </a:r>
          </a:p>
          <a:p>
            <a:r>
              <a:rPr lang="en-US" sz="2400" b="1" dirty="0"/>
              <a:t>Negotiation &amp; discussion - </a:t>
            </a:r>
            <a:r>
              <a:rPr lang="en-US" sz="2400" dirty="0"/>
              <a:t>If requirements are ambiguous or there are some conflicts in requirements of various stakeholders, if they are, it is then negotiated and discussed with stakeholders. Requirements may then be prioritized and reasonably compromised.</a:t>
            </a:r>
          </a:p>
          <a:p>
            <a:r>
              <a:rPr lang="en-US" sz="2400" dirty="0"/>
              <a:t>The requirements come from various stakeholders. To remove the ambiguity and conflicts, they are discussed for clarity and correctness. Unrealistic requirements are compromised reasonably.</a:t>
            </a:r>
          </a:p>
          <a:p>
            <a:r>
              <a:rPr lang="en-US" sz="2400" b="1" dirty="0"/>
              <a:t>Documentation - </a:t>
            </a:r>
            <a:r>
              <a:rPr lang="en-US" sz="2400" dirty="0"/>
              <a:t>All formal &amp; informal, functional and non-functional requirements are documented and made available for next phase processing.</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40874861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5262979"/>
          </a:xfrm>
          <a:prstGeom prst="rect">
            <a:avLst/>
          </a:prstGeom>
        </p:spPr>
        <p:txBody>
          <a:bodyPr wrap="square">
            <a:spAutoFit/>
          </a:bodyPr>
          <a:lstStyle/>
          <a:p>
            <a:r>
              <a:rPr lang="en-US" sz="2400" b="1" dirty="0"/>
              <a:t>Requirements gathering - </a:t>
            </a:r>
            <a:r>
              <a:rPr lang="en-US" sz="2400" dirty="0"/>
              <a:t>The developers discuss with the client and end users and know their expectations from the software.</a:t>
            </a:r>
          </a:p>
          <a:p>
            <a:r>
              <a:rPr lang="en-US" sz="2400" b="1" dirty="0"/>
              <a:t>Organizing Requirements - </a:t>
            </a:r>
            <a:r>
              <a:rPr lang="en-US" sz="2400" dirty="0"/>
              <a:t>The developers prioritize and arrange the requirements in order of importance, urgency and convenience.</a:t>
            </a:r>
          </a:p>
          <a:p>
            <a:r>
              <a:rPr lang="en-US" sz="2400" b="1" dirty="0"/>
              <a:t>Negotiation &amp; discussion - </a:t>
            </a:r>
            <a:r>
              <a:rPr lang="en-US" sz="2400" dirty="0"/>
              <a:t>If requirements are ambiguous or there are some conflicts in requirements of various stakeholders, if they are, it is then negotiated and discussed with stakeholders. Requirements may then be prioritized and reasonably compromised.</a:t>
            </a:r>
          </a:p>
          <a:p>
            <a:r>
              <a:rPr lang="en-US" sz="2400" dirty="0"/>
              <a:t>The requirements come from various stakeholders. To remove the ambiguity and conflicts, they are discussed for clarity and correctness. Unrealistic requirements are compromised reasonably.</a:t>
            </a:r>
          </a:p>
          <a:p>
            <a:r>
              <a:rPr lang="en-US" sz="2400" b="1" dirty="0"/>
              <a:t>Documentation - </a:t>
            </a:r>
            <a:r>
              <a:rPr lang="en-US" sz="2400" dirty="0"/>
              <a:t>All formal &amp; informal, functional and non-functional requirements are documented and made available for next phase processing.</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0280518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28-Jan-24</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a:r>
              <a:rPr lang="en-US" sz="2400" dirty="0"/>
              <a:t>The software requirements are description of features and functionalities of the target system. Requirements convey the expectations of users from the software product. The requirements can be obvious or hidden, known or unknown, expected or unexpected from client’s point of view</a:t>
            </a:r>
            <a:r>
              <a:rPr lang="en-US" sz="2400" dirty="0" smtClean="0"/>
              <a:t>.</a:t>
            </a:r>
          </a:p>
          <a:p>
            <a:r>
              <a:rPr lang="en-US" sz="2400" dirty="0"/>
              <a:t>Requirement </a:t>
            </a:r>
            <a:r>
              <a:rPr lang="en-US" sz="2400" dirty="0" smtClean="0"/>
              <a:t>Engineering</a:t>
            </a:r>
          </a:p>
          <a:p>
            <a:endParaRPr lang="en-US" sz="2400" dirty="0"/>
          </a:p>
          <a:p>
            <a:r>
              <a:rPr lang="en-US" sz="2400" dirty="0"/>
              <a:t>The process to gather the software requirements from client, analyze and document them is known as requirement engineering.</a:t>
            </a:r>
          </a:p>
          <a:p>
            <a:r>
              <a:rPr lang="en-US" sz="2400" dirty="0"/>
              <a:t>The goal of requirement engineering is to develop and maintain sophisticated and descriptive ‘System Requirements Specification’ document.</a:t>
            </a:r>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2677656"/>
          </a:xfrm>
          <a:prstGeom prst="rect">
            <a:avLst/>
          </a:prstGeom>
        </p:spPr>
        <p:txBody>
          <a:bodyPr wrap="square">
            <a:spAutoFit/>
          </a:bodyPr>
          <a:lstStyle/>
          <a:p>
            <a:r>
              <a:rPr lang="en-US" sz="2400" dirty="0" smtClean="0"/>
              <a:t>requirement </a:t>
            </a:r>
            <a:r>
              <a:rPr lang="en-US" sz="2400" dirty="0"/>
              <a:t>Engineering Process</a:t>
            </a:r>
          </a:p>
          <a:p>
            <a:r>
              <a:rPr lang="en-US" sz="2400" dirty="0"/>
              <a:t>It is a four step process, which includes –</a:t>
            </a:r>
          </a:p>
          <a:p>
            <a:r>
              <a:rPr lang="en-US" sz="2400" dirty="0"/>
              <a:t>Feasibility Study</a:t>
            </a:r>
          </a:p>
          <a:p>
            <a:r>
              <a:rPr lang="en-US" sz="2400" dirty="0"/>
              <a:t>Requirement Gathering</a:t>
            </a:r>
          </a:p>
          <a:p>
            <a:r>
              <a:rPr lang="en-US" sz="2400" dirty="0"/>
              <a:t>Software Requirement Specification</a:t>
            </a:r>
          </a:p>
          <a:p>
            <a:r>
              <a:rPr lang="en-US" sz="2400" dirty="0"/>
              <a:t>Software Requirement Validation</a:t>
            </a:r>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40563382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893647"/>
          </a:xfrm>
          <a:prstGeom prst="rect">
            <a:avLst/>
          </a:prstGeom>
        </p:spPr>
        <p:txBody>
          <a:bodyPr wrap="square">
            <a:spAutoFit/>
          </a:bodyPr>
          <a:lstStyle/>
          <a:p>
            <a:pPr algn="just"/>
            <a:r>
              <a:rPr lang="en-US" sz="2400" b="1" dirty="0"/>
              <a:t>Feasibility study</a:t>
            </a:r>
          </a:p>
          <a:p>
            <a:pPr algn="just"/>
            <a:r>
              <a:rPr lang="en-US" sz="2400" dirty="0"/>
              <a:t>When the client approaches the organization for getting the desired product developed, it comes up with rough idea about what all functions the software must perform and which all features are expected from the software.</a:t>
            </a:r>
          </a:p>
          <a:p>
            <a:pPr algn="just"/>
            <a:r>
              <a:rPr lang="en-US" sz="2400" dirty="0"/>
              <a:t>Referencing to this information, the analysts does a detailed study about whether the desired system and its functionality are feasible to develop.</a:t>
            </a:r>
          </a:p>
          <a:p>
            <a:pPr algn="just"/>
            <a:r>
              <a:rPr lang="en-US" sz="2400" dirty="0"/>
              <a:t>This feasibility study is focused towards goal of the organization. This study analyzes whether the software product can be practically materialized in terms of implementation, contribution of project to organization, cost constraints and as per values and objectives of the organization. </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5553953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2308324"/>
          </a:xfrm>
          <a:prstGeom prst="rect">
            <a:avLst/>
          </a:prstGeom>
        </p:spPr>
        <p:txBody>
          <a:bodyPr wrap="square">
            <a:spAutoFit/>
          </a:bodyPr>
          <a:lstStyle/>
          <a:p>
            <a:pPr algn="just"/>
            <a:r>
              <a:rPr lang="en-US" sz="2400" dirty="0"/>
              <a:t>It explores technical aspects of the project and product such as usability, maintainability, productivity and integration ability.</a:t>
            </a:r>
          </a:p>
          <a:p>
            <a:pPr algn="just"/>
            <a:r>
              <a:rPr lang="en-US" sz="2400" dirty="0"/>
              <a:t>The output of this phase should be a feasibility study report that should contain adequate comments and recommendations for management about whether or not the project should be undertaken.</a:t>
            </a: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26638554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5016758"/>
          </a:xfrm>
          <a:prstGeom prst="rect">
            <a:avLst/>
          </a:prstGeom>
        </p:spPr>
        <p:txBody>
          <a:bodyPr wrap="square">
            <a:spAutoFit/>
          </a:bodyPr>
          <a:lstStyle/>
          <a:p>
            <a:pPr algn="just"/>
            <a:r>
              <a:rPr lang="en-US" sz="2000" dirty="0" smtClean="0"/>
              <a:t>requirement </a:t>
            </a:r>
            <a:r>
              <a:rPr lang="en-US" sz="2000" dirty="0"/>
              <a:t>Gathering</a:t>
            </a:r>
          </a:p>
          <a:p>
            <a:pPr algn="just"/>
            <a:r>
              <a:rPr lang="en-US" sz="2000" dirty="0"/>
              <a:t>If the feasibility report is positive towards undertaking the project, next phase starts with gathering requirements from the user. Analysts and engineers communicate with the client and end-users to know their ideas on what the software should provide and which features they want the software to include.</a:t>
            </a:r>
          </a:p>
          <a:p>
            <a:pPr algn="just"/>
            <a:r>
              <a:rPr lang="en-US" sz="2000" dirty="0"/>
              <a:t>Software Requirement Specification</a:t>
            </a:r>
          </a:p>
          <a:p>
            <a:pPr algn="just"/>
            <a:r>
              <a:rPr lang="en-US" sz="2000" dirty="0"/>
              <a:t>SRS is a document created by system analyst after the requirements are collected from various stakeholders.</a:t>
            </a:r>
          </a:p>
          <a:p>
            <a:pPr algn="just"/>
            <a:r>
              <a:rPr lang="en-US" sz="2000" dirty="0"/>
              <a:t>SRS defines how the intended software will interact with hardware, external interfaces, speed of operation, response time of system, portability of software across various platforms, maintainability, speed of recovery after crashing, Security, Quality, Limitations etc.</a:t>
            </a:r>
          </a:p>
          <a:p>
            <a:pPr algn="just"/>
            <a:r>
              <a:rPr lang="en-US" sz="2000" dirty="0"/>
              <a:t>The requirements received from client are written in natural language. It is the responsibility of system analyst to document the requirements in technical language so that they can be comprehended and useful by the software development team.</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86152100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2677656"/>
          </a:xfrm>
          <a:prstGeom prst="rect">
            <a:avLst/>
          </a:prstGeom>
        </p:spPr>
        <p:txBody>
          <a:bodyPr wrap="square">
            <a:spAutoFit/>
          </a:bodyPr>
          <a:lstStyle/>
          <a:p>
            <a:pPr algn="just"/>
            <a:r>
              <a:rPr lang="en-US" sz="2400" dirty="0"/>
              <a:t>SRS should come up with following features:</a:t>
            </a:r>
          </a:p>
          <a:p>
            <a:pPr algn="just"/>
            <a:r>
              <a:rPr lang="en-US" sz="2400" dirty="0"/>
              <a:t>User Requirements are expressed in natural language.</a:t>
            </a:r>
          </a:p>
          <a:p>
            <a:pPr algn="just"/>
            <a:r>
              <a:rPr lang="en-US" sz="2400" dirty="0"/>
              <a:t>Technical requirements are expressed in structured language, which is used inside the organization.</a:t>
            </a:r>
          </a:p>
          <a:p>
            <a:pPr algn="just"/>
            <a:r>
              <a:rPr lang="en-US" sz="2400" dirty="0"/>
              <a:t>Design description should be written in Pseudo code.</a:t>
            </a:r>
          </a:p>
          <a:p>
            <a:pPr algn="just"/>
            <a:r>
              <a:rPr lang="en-US" sz="2400" dirty="0"/>
              <a:t>Format of Forms and GUI screen prints.</a:t>
            </a:r>
          </a:p>
          <a:p>
            <a:pPr algn="just"/>
            <a:r>
              <a:rPr lang="en-US" sz="2400" dirty="0"/>
              <a:t>Conditional and mathematical notations for DFDs etc.</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21701394"/>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4154984"/>
          </a:xfrm>
          <a:prstGeom prst="rect">
            <a:avLst/>
          </a:prstGeom>
        </p:spPr>
        <p:txBody>
          <a:bodyPr wrap="square">
            <a:spAutoFit/>
          </a:bodyPr>
          <a:lstStyle/>
          <a:p>
            <a:pPr algn="just"/>
            <a:r>
              <a:rPr lang="en-US" sz="2400" dirty="0"/>
              <a:t>Software Requirement Validation</a:t>
            </a:r>
          </a:p>
          <a:p>
            <a:pPr algn="just"/>
            <a:r>
              <a:rPr lang="en-US" sz="2400" dirty="0"/>
              <a:t>After requirement specifications are developed, the requirements mentioned in this document are validated. User might ask for illegal, impractical solution or experts may interpret the requirements incorrectly. This results in huge increase in cost if not nipped in the bud. Requirements can be checked against following conditions -</a:t>
            </a:r>
          </a:p>
          <a:p>
            <a:pPr algn="just"/>
            <a:r>
              <a:rPr lang="en-US" sz="2400" dirty="0"/>
              <a:t>If they can be practically implemented</a:t>
            </a:r>
          </a:p>
          <a:p>
            <a:pPr algn="just"/>
            <a:r>
              <a:rPr lang="en-US" sz="2400" dirty="0"/>
              <a:t>If they are valid and as per functionality and domain of software</a:t>
            </a:r>
          </a:p>
          <a:p>
            <a:pPr algn="just"/>
            <a:r>
              <a:rPr lang="en-US" sz="2400" dirty="0"/>
              <a:t>If there are any ambiguities</a:t>
            </a:r>
          </a:p>
          <a:p>
            <a:pPr algn="just"/>
            <a:r>
              <a:rPr lang="en-US" sz="2400" dirty="0"/>
              <a:t>If they are complete</a:t>
            </a:r>
          </a:p>
          <a:p>
            <a:pPr algn="just"/>
            <a:r>
              <a:rPr lang="en-US" sz="2400" dirty="0"/>
              <a:t>If they can be demonstrated</a:t>
            </a:r>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413328321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Software Requirements </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047611"/>
            <a:ext cx="8684889" cy="1384995"/>
          </a:xfrm>
          <a:prstGeom prst="rect">
            <a:avLst/>
          </a:prstGeom>
        </p:spPr>
        <p:txBody>
          <a:bodyPr wrap="square">
            <a:spAutoFit/>
          </a:bodyPr>
          <a:lstStyle/>
          <a:p>
            <a:r>
              <a:rPr lang="en-US" dirty="0"/>
              <a:t>Requirement Elicitation Process</a:t>
            </a:r>
          </a:p>
          <a:p>
            <a:r>
              <a:rPr lang="en-US" dirty="0"/>
              <a:t>Requirement elicitation process can be depicted using the </a:t>
            </a:r>
            <a:r>
              <a:rPr lang="en-US" dirty="0" smtClean="0"/>
              <a:t>following </a:t>
            </a:r>
            <a:r>
              <a:rPr lang="en-US" dirty="0"/>
              <a:t>diagram:</a:t>
            </a:r>
          </a:p>
          <a:p>
            <a:r>
              <a:rPr lang="en-US" sz="2400" dirty="0"/>
              <a:t/>
            </a:r>
            <a:br>
              <a:rPr lang="en-US" sz="2400" dirty="0"/>
            </a:br>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28-Jan-24</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pic>
        <p:nvPicPr>
          <p:cNvPr id="9" name="Picture 8"/>
          <p:cNvPicPr>
            <a:picLocks noChangeAspect="1"/>
          </p:cNvPicPr>
          <p:nvPr/>
        </p:nvPicPr>
        <p:blipFill>
          <a:blip r:embed="rId7"/>
          <a:stretch>
            <a:fillRect/>
          </a:stretch>
        </p:blipFill>
        <p:spPr>
          <a:xfrm>
            <a:off x="1752600" y="2667861"/>
            <a:ext cx="5334000" cy="1463575"/>
          </a:xfrm>
          <a:prstGeom prst="rect">
            <a:avLst/>
          </a:prstGeom>
        </p:spPr>
      </p:pic>
    </p:spTree>
    <p:extLst>
      <p:ext uri="{BB962C8B-B14F-4D97-AF65-F5344CB8AC3E}">
        <p14:creationId xmlns:p14="http://schemas.microsoft.com/office/powerpoint/2010/main" val="392038343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TotalTime>
  <Words>734</Words>
  <Application>Microsoft Office PowerPoint</Application>
  <PresentationFormat>On-screen Show (4:3)</PresentationFormat>
  <Paragraphs>88</Paragraphs>
  <Slides>12</Slides>
  <Notes>1</Notes>
  <HiddenSlides>0</HiddenSlides>
  <MMClips>11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Algerian</vt:lpstr>
      <vt:lpstr>Arial</vt:lpstr>
      <vt:lpstr>Calibri</vt:lpstr>
      <vt:lpstr>Times New Roman</vt:lpstr>
      <vt:lpstr>Office Theme</vt:lpstr>
      <vt:lpstr>DR SNSRCAS, CBE  Software Engineering 21UCA408  II BCA B UNIT II Software Requirements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277</cp:revision>
  <dcterms:created xsi:type="dcterms:W3CDTF">2006-08-16T00:00:00Z</dcterms:created>
  <dcterms:modified xsi:type="dcterms:W3CDTF">2024-01-28T15:18:34Z</dcterms:modified>
</cp:coreProperties>
</file>